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22"/>
  </p:notesMasterIdLst>
  <p:sldIdLst>
    <p:sldId id="396" r:id="rId2"/>
    <p:sldId id="351" r:id="rId3"/>
    <p:sldId id="408" r:id="rId4"/>
    <p:sldId id="398" r:id="rId5"/>
    <p:sldId id="399" r:id="rId6"/>
    <p:sldId id="409" r:id="rId7"/>
    <p:sldId id="406" r:id="rId8"/>
    <p:sldId id="411" r:id="rId9"/>
    <p:sldId id="412" r:id="rId10"/>
    <p:sldId id="413" r:id="rId11"/>
    <p:sldId id="414" r:id="rId12"/>
    <p:sldId id="407" r:id="rId13"/>
    <p:sldId id="417" r:id="rId14"/>
    <p:sldId id="418" r:id="rId15"/>
    <p:sldId id="403" r:id="rId16"/>
    <p:sldId id="415" r:id="rId17"/>
    <p:sldId id="410" r:id="rId18"/>
    <p:sldId id="419" r:id="rId19"/>
    <p:sldId id="421" r:id="rId20"/>
    <p:sldId id="42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0000FF"/>
    <a:srgbClr val="009900"/>
    <a:srgbClr val="0099FF"/>
    <a:srgbClr val="DDDDDD"/>
    <a:srgbClr val="C0C0C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20" autoAdjust="0"/>
    <p:restoredTop sz="89624" autoAdjust="0"/>
  </p:normalViewPr>
  <p:slideViewPr>
    <p:cSldViewPr>
      <p:cViewPr varScale="1">
        <p:scale>
          <a:sx n="84" d="100"/>
          <a:sy n="84" d="100"/>
        </p:scale>
        <p:origin x="-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B8426B-3AE5-4EB8-BE3B-D28C552E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2201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C07B1C-D73A-40AC-B687-7BFA449B69A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B46B17-B97C-44D7-B4C3-70EB011958D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D89C22-BAC9-4EEE-B9C3-D80115822A7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D89C22-BAC9-4EEE-B9C3-D80115822A7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D89C22-BAC9-4EEE-B9C3-D80115822A7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1D7720-17F5-492B-9A25-26F9CDA1EAD3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1D7720-17F5-492B-9A25-26F9CDA1EAD3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http://www.unesco-nairobi.org/index.php?option=com_content&amp;view=article&amp;id=118:intangible-cultural-heritage-uganda&amp;catid=99:uganda&amp;Itemid=144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B8426B-3AE5-4EB8-BE3B-D28C552ED1C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B8426B-3AE5-4EB8-BE3B-D28C552ED1C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B8426B-3AE5-4EB8-BE3B-D28C552ED1C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ZA" dirty="0" err="1" smtClean="0"/>
              <a:t>Kartin</a:t>
            </a:r>
            <a:r>
              <a:rPr lang="en-ZA" dirty="0" smtClean="0"/>
              <a:t> </a:t>
            </a:r>
            <a:r>
              <a:rPr lang="en-ZA" dirty="0" err="1" smtClean="0"/>
              <a:t>Lember</a:t>
            </a:r>
            <a:r>
              <a:rPr lang="en-ZA" dirty="0" smtClean="0"/>
              <a:t> weaving traditional skirt fabric on </a:t>
            </a:r>
            <a:r>
              <a:rPr lang="en-ZA" dirty="0" err="1" smtClean="0"/>
              <a:t>Hiiumaa</a:t>
            </a:r>
            <a:r>
              <a:rPr lang="en-ZA" dirty="0" smtClean="0"/>
              <a:t> (c) </a:t>
            </a:r>
            <a:r>
              <a:rPr lang="en-ZA" dirty="0" err="1" smtClean="0"/>
              <a:t>Helgi</a:t>
            </a:r>
            <a:r>
              <a:rPr lang="en-ZA" dirty="0" smtClean="0"/>
              <a:t> </a:t>
            </a:r>
            <a:r>
              <a:rPr lang="en-ZA" dirty="0" err="1" smtClean="0"/>
              <a:t>Pollo</a:t>
            </a:r>
            <a:r>
              <a:rPr lang="en-ZA" dirty="0" smtClean="0"/>
              <a:t> 2010</a:t>
            </a:r>
          </a:p>
          <a:p>
            <a:r>
              <a:rPr lang="en-ZA" dirty="0" smtClean="0"/>
              <a:t>Permission from </a:t>
            </a:r>
            <a:r>
              <a:rPr lang="en-ZA" dirty="0" err="1" smtClean="0"/>
              <a:t>Helgi</a:t>
            </a:r>
            <a:r>
              <a:rPr lang="en-ZA" dirty="0" smtClean="0"/>
              <a:t> </a:t>
            </a:r>
            <a:r>
              <a:rPr lang="en-ZA" dirty="0" err="1" smtClean="0"/>
              <a:t>pollo</a:t>
            </a:r>
            <a:r>
              <a:rPr lang="en-ZA" dirty="0" smtClean="0"/>
              <a:t> for use of the picture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B8426B-3AE5-4EB8-BE3B-D28C552ED1C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4B42F-F675-4D9E-B87E-EE998DFF339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B46B17-B97C-44D7-B4C3-70EB011958D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87052D-2128-4B99-B8CF-D4D4BAC6714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178C0D-01DC-4F8B-A93E-DD9FE3707E5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ZA" dirty="0" smtClean="0"/>
              <a:t>Photo (</a:t>
            </a:r>
            <a:r>
              <a:rPr lang="en-ZA" dirty="0" err="1" smtClean="0"/>
              <a:t>c</a:t>
            </a:r>
            <a:r>
              <a:rPr lang="en-ZA" dirty="0" smtClean="0"/>
              <a:t>) Harriet Deacon – full permission for UNESCO to use it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B8426B-3AE5-4EB8-BE3B-D28C552ED1C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84DEF3-EBB2-452F-934A-D8577878622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178C0D-01DC-4F8B-A93E-DD9FE3707E5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B46B17-B97C-44D7-B4C3-70EB011958D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3A4AF-D537-45BE-8664-5FA8CB1836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E0D02-6F74-4B6C-864E-8E16953965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B4EAF-6321-4CFB-9EE5-9A412E7178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0B229-3120-4210-BB08-FC878C676E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5F450-1670-4FAF-B04D-55A0ACCA35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D2D74-77EA-42A4-B0DD-E1EF993994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FA270-A4E2-4B90-BA95-E16338DD5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01979-3180-4180-BE23-256D07D7DD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6B201-FD3C-4C5E-AE4D-ECDDC80B3F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E9940-BAC1-4C5D-A150-5965F0AA7D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BFA97-410E-49B4-B3D9-611A6780EB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1955D0-BABB-4A11-B3E9-1E57184CF5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85750" y="4365625"/>
            <a:ext cx="86074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 sz="2800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763688" y="980728"/>
            <a:ext cx="7628384" cy="3672408"/>
          </a:xfrm>
        </p:spPr>
        <p:txBody>
          <a:bodyPr>
            <a:normAutofit/>
          </a:bodyPr>
          <a:lstStyle/>
          <a:p>
            <a:r>
              <a:rPr lang="en-US" b="1" dirty="0" smtClean="0"/>
              <a:t>Inventorying </a:t>
            </a:r>
            <a:br>
              <a:rPr lang="en-US" b="1" dirty="0" smtClean="0"/>
            </a:br>
            <a:r>
              <a:rPr lang="en-US" b="1" dirty="0" smtClean="0"/>
              <a:t>Intangible Cultural Heritage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IMP 5.6</a:t>
            </a:r>
            <a:endParaRPr lang="en-ZA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260648"/>
            <a:ext cx="321468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55576" y="4365625"/>
            <a:ext cx="8137599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 smtClean="0"/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 smtClean="0"/>
              <a:t>UNESCO </a:t>
            </a:r>
            <a:endParaRPr lang="en-US" sz="2800" b="1" dirty="0"/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/>
              <a:t>Intangible Cultural Heritage Section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491880" y="414338"/>
            <a:ext cx="5152086" cy="1085836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3600" b="1" dirty="0" smtClean="0"/>
              <a:t>Purposes and outcomes</a:t>
            </a:r>
            <a:endParaRPr sz="3600" b="1" dirty="0" smtClean="0"/>
          </a:p>
        </p:txBody>
      </p:sp>
      <p:sp>
        <p:nvSpPr>
          <p:cNvPr id="7170" name="Rectangle 7"/>
          <p:cNvSpPr>
            <a:spLocks noGrp="1" noChangeArrowheads="1"/>
          </p:cNvSpPr>
          <p:nvPr>
            <p:ph idx="1"/>
          </p:nvPr>
        </p:nvSpPr>
        <p:spPr>
          <a:xfrm>
            <a:off x="3643306" y="2420938"/>
            <a:ext cx="5043494" cy="417671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Identifying &amp; defining</a:t>
            </a:r>
          </a:p>
          <a:p>
            <a:r>
              <a:rPr lang="en-US" sz="2800" dirty="0"/>
              <a:t>Establishing viability</a:t>
            </a:r>
          </a:p>
          <a:p>
            <a:r>
              <a:rPr lang="en-US" sz="2800" dirty="0" smtClean="0"/>
              <a:t>Identifying </a:t>
            </a:r>
            <a:r>
              <a:rPr lang="en-US" sz="2800" dirty="0"/>
              <a:t>threats/risks (if any)</a:t>
            </a:r>
          </a:p>
          <a:p>
            <a:r>
              <a:rPr lang="en-US" sz="2800" dirty="0" smtClean="0"/>
              <a:t>Building relationships </a:t>
            </a:r>
            <a:r>
              <a:rPr lang="en-US" sz="2800" dirty="0"/>
              <a:t>for safeguarding</a:t>
            </a:r>
          </a:p>
          <a:p>
            <a:r>
              <a:rPr lang="en-US" sz="2800" dirty="0" smtClean="0"/>
              <a:t>Awareness</a:t>
            </a:r>
            <a:r>
              <a:rPr lang="en-US" sz="2800" dirty="0"/>
              <a:t>-raising</a:t>
            </a:r>
          </a:p>
          <a:p>
            <a:pPr eaLnBrk="1" hangingPunct="1"/>
            <a:r>
              <a:rPr lang="en-US" sz="2800" dirty="0" smtClean="0"/>
              <a:t>Reinforcing sense of identity and continuity of ICH bearers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260648"/>
            <a:ext cx="321468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6924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643306" y="500042"/>
            <a:ext cx="5152086" cy="1085836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3600" b="1" dirty="0" smtClean="0"/>
              <a:t>From Inventories to Nominations</a:t>
            </a:r>
            <a:endParaRPr sz="3600" b="1" dirty="0" smtClean="0"/>
          </a:p>
        </p:txBody>
      </p:sp>
      <p:sp>
        <p:nvSpPr>
          <p:cNvPr id="7170" name="Rectangle 7"/>
          <p:cNvSpPr>
            <a:spLocks noGrp="1" noChangeArrowheads="1"/>
          </p:cNvSpPr>
          <p:nvPr>
            <p:ph idx="1"/>
          </p:nvPr>
        </p:nvSpPr>
        <p:spPr>
          <a:xfrm>
            <a:off x="3643306" y="2420938"/>
            <a:ext cx="5043494" cy="417671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Criteria U.5 and R.5 requires elements to be</a:t>
            </a:r>
            <a:r>
              <a:rPr lang="en-US" sz="2800" dirty="0"/>
              <a:t> </a:t>
            </a:r>
            <a:r>
              <a:rPr lang="en-US" sz="2800" dirty="0" smtClean="0"/>
              <a:t>“included in an inventory of the ICH present in the territory(</a:t>
            </a:r>
            <a:r>
              <a:rPr lang="en-US" sz="2800" dirty="0" err="1" smtClean="0"/>
              <a:t>ies</a:t>
            </a:r>
            <a:r>
              <a:rPr lang="en-US" sz="2800" dirty="0" smtClean="0"/>
              <a:t>) of the submitting State(s) Party(</a:t>
            </a:r>
            <a:r>
              <a:rPr lang="en-US" sz="2800" dirty="0" err="1" smtClean="0"/>
              <a:t>ies</a:t>
            </a:r>
            <a:r>
              <a:rPr lang="en-US" sz="2800" dirty="0" smtClean="0"/>
              <a:t>)”</a:t>
            </a:r>
          </a:p>
          <a:p>
            <a:pPr eaLnBrk="1" hangingPunct="1"/>
            <a:r>
              <a:rPr lang="en-US" sz="2800" dirty="0" smtClean="0"/>
              <a:t>Inventory concerned need not be completed</a:t>
            </a:r>
          </a:p>
          <a:p>
            <a:pPr eaLnBrk="1" hangingPunct="1"/>
            <a:r>
              <a:rPr lang="en-US" sz="2800" dirty="0" smtClean="0"/>
              <a:t>Proof of inclusion of the element on the inventory required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260648"/>
            <a:ext cx="321468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9966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857620" y="414338"/>
            <a:ext cx="4786346" cy="1371588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4000" b="1" dirty="0" smtClean="0"/>
              <a:t>Planning inventorying projects: basic tasks</a:t>
            </a:r>
            <a:endParaRPr sz="4000" b="1" dirty="0" smtClean="0"/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3203575" y="2286000"/>
            <a:ext cx="5483225" cy="414337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Determining purpose of the inventory</a:t>
            </a:r>
          </a:p>
          <a:p>
            <a:r>
              <a:rPr lang="en-US" sz="2400" dirty="0" smtClean="0"/>
              <a:t>Identifying and involving the communities concerned and other stakeholders (including NGOs)</a:t>
            </a:r>
          </a:p>
          <a:p>
            <a:r>
              <a:rPr lang="en-US" sz="2400" dirty="0" smtClean="0"/>
              <a:t>Finding resources to undertake the project</a:t>
            </a:r>
          </a:p>
          <a:p>
            <a:r>
              <a:rPr lang="en-US" sz="2400" dirty="0" smtClean="0"/>
              <a:t>Identifying/creating structures for data collection and networking</a:t>
            </a:r>
          </a:p>
          <a:p>
            <a:r>
              <a:rPr lang="en-US" sz="2400" dirty="0" smtClean="0"/>
              <a:t>Building consultative mechanisms and trust, obtaining consent</a:t>
            </a:r>
          </a:p>
          <a:p>
            <a:r>
              <a:rPr lang="en-US" sz="2400" dirty="0" smtClean="0"/>
              <a:t>Data collection and data entry</a:t>
            </a:r>
          </a:p>
          <a:p>
            <a:r>
              <a:rPr lang="en-US" sz="2400" dirty="0" smtClean="0"/>
              <a:t>Dissemination</a:t>
            </a:r>
            <a:r>
              <a:rPr lang="en-US" sz="2400" smtClean="0"/>
              <a:t>, access and updating</a:t>
            </a:r>
            <a:endParaRPr lang="en-US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260648"/>
            <a:ext cx="321468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857620" y="414338"/>
            <a:ext cx="4786346" cy="1371588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3600" b="1" dirty="0" smtClean="0"/>
              <a:t>Designing inventorying projects: many questions</a:t>
            </a:r>
            <a:endParaRPr sz="3600" b="1" dirty="0" smtClean="0"/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5715008" y="2286000"/>
            <a:ext cx="1571636" cy="4143375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fr-FR" sz="2400" dirty="0" smtClean="0"/>
              <a:t>?	?</a:t>
            </a:r>
          </a:p>
          <a:p>
            <a:pPr lvl="0">
              <a:buNone/>
            </a:pPr>
            <a:r>
              <a:rPr lang="fr-FR" sz="2400" dirty="0" smtClean="0"/>
              <a:t>?	?</a:t>
            </a:r>
          </a:p>
          <a:p>
            <a:pPr lvl="0">
              <a:buNone/>
            </a:pPr>
            <a:r>
              <a:rPr lang="fr-FR" sz="2400" dirty="0" smtClean="0"/>
              <a:t>?	?</a:t>
            </a:r>
          </a:p>
          <a:p>
            <a:pPr lvl="0">
              <a:buNone/>
            </a:pPr>
            <a:r>
              <a:rPr lang="fr-FR" sz="2400" dirty="0" smtClean="0"/>
              <a:t>?	?</a:t>
            </a:r>
          </a:p>
          <a:p>
            <a:pPr lvl="0">
              <a:buNone/>
            </a:pPr>
            <a:r>
              <a:rPr lang="fr-FR" sz="2400" dirty="0" smtClean="0"/>
              <a:t>?	?</a:t>
            </a:r>
          </a:p>
          <a:p>
            <a:pPr eaLnBrk="1" hangingPunct="1">
              <a:buNone/>
            </a:pPr>
            <a:r>
              <a:rPr lang="en-US" sz="2400" dirty="0" smtClean="0"/>
              <a:t>?	?</a:t>
            </a:r>
          </a:p>
          <a:p>
            <a:pPr eaLnBrk="1" hangingPunct="1">
              <a:buNone/>
            </a:pPr>
            <a:r>
              <a:rPr lang="en-US" sz="2400" dirty="0" smtClean="0"/>
              <a:t>?	?</a:t>
            </a:r>
          </a:p>
          <a:p>
            <a:pPr eaLnBrk="1" hangingPunct="1">
              <a:buNone/>
            </a:pPr>
            <a:r>
              <a:rPr lang="en-US" sz="2400" dirty="0" smtClean="0"/>
              <a:t>?	?</a:t>
            </a:r>
          </a:p>
          <a:p>
            <a:pPr eaLnBrk="1" hangingPunct="1">
              <a:buNone/>
            </a:pPr>
            <a:r>
              <a:rPr lang="en-US" sz="2400" dirty="0" smtClean="0"/>
              <a:t>?   ?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260648"/>
            <a:ext cx="321468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966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857620" y="414338"/>
            <a:ext cx="4786346" cy="1371588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3600" b="1" dirty="0" smtClean="0"/>
              <a:t>Advice from UNESCO?</a:t>
            </a:r>
            <a:endParaRPr sz="3600" b="1" dirty="0" smtClean="0"/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3000364" y="2286000"/>
            <a:ext cx="5820107" cy="43113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r-FR" sz="2800" dirty="0" smtClean="0"/>
              <a:t>No </a:t>
            </a:r>
            <a:r>
              <a:rPr lang="fr-FR" sz="2800" dirty="0" err="1" smtClean="0"/>
              <a:t>specific</a:t>
            </a:r>
            <a:r>
              <a:rPr lang="fr-FR" sz="2800" dirty="0" smtClean="0"/>
              <a:t> instructions in Convention or </a:t>
            </a:r>
            <a:r>
              <a:rPr lang="fr-FR" sz="2800" dirty="0" err="1" smtClean="0"/>
              <a:t>ODs</a:t>
            </a:r>
            <a:endParaRPr lang="fr-FR" sz="2800" dirty="0" smtClean="0"/>
          </a:p>
          <a:p>
            <a:pPr lvl="0"/>
            <a:r>
              <a:rPr lang="fr-FR" sz="2800" dirty="0" smtClean="0"/>
              <a:t>But </a:t>
            </a:r>
            <a:r>
              <a:rPr lang="fr-FR" sz="2800" dirty="0" err="1"/>
              <a:t>S</a:t>
            </a:r>
            <a:r>
              <a:rPr lang="fr-FR" sz="2800" dirty="0" err="1" smtClean="0"/>
              <a:t>ecretariat</a:t>
            </a:r>
            <a:r>
              <a:rPr lang="fr-FR" sz="2800" dirty="0" smtClean="0"/>
              <a:t> </a:t>
            </a:r>
            <a:r>
              <a:rPr lang="fr-FR" sz="2800" dirty="0" err="1" smtClean="0"/>
              <a:t>provides</a:t>
            </a:r>
            <a:r>
              <a:rPr lang="fr-FR" sz="2800" dirty="0" smtClean="0"/>
              <a:t>, on the </a:t>
            </a:r>
            <a:r>
              <a:rPr lang="fr-FR" sz="2800" dirty="0" err="1" smtClean="0"/>
              <a:t>website</a:t>
            </a:r>
            <a:r>
              <a:rPr lang="fr-FR" sz="2800" dirty="0" smtClean="0"/>
              <a:t> of the Convention:</a:t>
            </a:r>
          </a:p>
          <a:p>
            <a:pPr lvl="1"/>
            <a:r>
              <a:rPr lang="fr-FR" dirty="0" smtClean="0"/>
              <a:t>Kit of the Convention, </a:t>
            </a:r>
            <a:r>
              <a:rPr lang="fr-FR" dirty="0" err="1" smtClean="0"/>
              <a:t>including</a:t>
            </a:r>
            <a:r>
              <a:rPr lang="fr-FR" dirty="0" smtClean="0"/>
              <a:t> a </a:t>
            </a:r>
            <a:r>
              <a:rPr lang="fr-FR" dirty="0" err="1" smtClean="0"/>
              <a:t>booklet</a:t>
            </a:r>
            <a:r>
              <a:rPr lang="fr-FR" dirty="0" smtClean="0"/>
              <a:t> on ‘</a:t>
            </a:r>
            <a:r>
              <a:rPr lang="fr-FR" dirty="0" err="1" smtClean="0"/>
              <a:t>Identifying</a:t>
            </a:r>
            <a:r>
              <a:rPr lang="fr-FR" dirty="0" smtClean="0"/>
              <a:t> &amp; </a:t>
            </a:r>
            <a:r>
              <a:rPr lang="fr-FR" dirty="0" err="1" smtClean="0"/>
              <a:t>Inventorying</a:t>
            </a:r>
            <a:r>
              <a:rPr lang="fr-FR" dirty="0" smtClean="0"/>
              <a:t> ICH’;</a:t>
            </a:r>
          </a:p>
          <a:p>
            <a:pPr lvl="1"/>
            <a:r>
              <a:rPr lang="en-US" dirty="0" smtClean="0"/>
              <a:t>Descriptions of inventorying exercises; and a</a:t>
            </a:r>
          </a:p>
          <a:p>
            <a:pPr lvl="1"/>
            <a:r>
              <a:rPr lang="fr-FR" dirty="0" smtClean="0"/>
              <a:t>Model questionnaire for adaptation.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260648"/>
            <a:ext cx="321468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5938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 noChangeArrowheads="1"/>
          </p:cNvSpPr>
          <p:nvPr/>
        </p:nvSpPr>
        <p:spPr>
          <a:xfrm>
            <a:off x="3491880" y="414338"/>
            <a:ext cx="5152086" cy="1371588"/>
          </a:xfrm>
          <a:prstGeom prst="rect">
            <a:avLst/>
          </a:prstGeo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n-GB" sz="40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Examples of inventories</a:t>
            </a:r>
            <a:endParaRPr lang="en-US" sz="40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5364088" y="1844824"/>
            <a:ext cx="273635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ZA" sz="4400" dirty="0" smtClean="0"/>
              <a:t>Canada</a:t>
            </a:r>
            <a:endParaRPr lang="en-ZA" sz="4400" dirty="0"/>
          </a:p>
          <a:p>
            <a:r>
              <a:rPr lang="en-ZA" sz="4400" dirty="0" smtClean="0"/>
              <a:t>Uganda</a:t>
            </a:r>
          </a:p>
          <a:p>
            <a:r>
              <a:rPr lang="en-ZA" sz="4400" dirty="0" smtClean="0"/>
              <a:t>Brazil</a:t>
            </a:r>
          </a:p>
          <a:p>
            <a:r>
              <a:rPr lang="en-ZA" sz="4400" dirty="0" smtClean="0"/>
              <a:t>Estonia</a:t>
            </a:r>
          </a:p>
          <a:p>
            <a:r>
              <a:rPr lang="en-ZA" sz="4400" dirty="0"/>
              <a:t>I</a:t>
            </a:r>
            <a:r>
              <a:rPr lang="en-ZA" sz="4400" dirty="0" smtClean="0"/>
              <a:t>ndonesia</a:t>
            </a:r>
            <a:endParaRPr lang="en-ZA" sz="4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260648"/>
            <a:ext cx="321468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 noChangeArrowheads="1"/>
          </p:cNvSpPr>
          <p:nvPr/>
        </p:nvSpPr>
        <p:spPr>
          <a:xfrm>
            <a:off x="3491880" y="414338"/>
            <a:ext cx="5152086" cy="1371588"/>
          </a:xfrm>
          <a:prstGeom prst="rect">
            <a:avLst/>
          </a:prstGeo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n-GB" sz="3200" dirty="0" smtClean="0"/>
              <a:t>Case Study: Newfoundland and Labrador (Canada) </a:t>
            </a:r>
            <a:endParaRPr lang="en-US" sz="32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3643306" y="2000241"/>
            <a:ext cx="503315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GB" sz="2400" dirty="0" smtClean="0">
                <a:latin typeface="+mn-lt"/>
              </a:rPr>
              <a:t>Inventory making as part of   provincial policies for safeguarding ICH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 smtClean="0">
                <a:latin typeface="+mn-lt"/>
              </a:rPr>
              <a:t>Coordinating structures appointed</a:t>
            </a:r>
            <a:endParaRPr lang="en-GB" sz="2400" dirty="0">
              <a:latin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GB" sz="2400" dirty="0" smtClean="0">
                <a:latin typeface="+mn-lt"/>
              </a:rPr>
              <a:t>Community participation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 smtClean="0">
                <a:latin typeface="+mn-lt"/>
              </a:rPr>
              <a:t>Community development as a major purpose</a:t>
            </a:r>
            <a:endParaRPr lang="en-GB" sz="2400" dirty="0">
              <a:latin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GB" sz="2400" dirty="0" smtClean="0">
                <a:latin typeface="+mn-lt"/>
              </a:rPr>
              <a:t>Cooperation between government, academia, NGOs and communities</a:t>
            </a:r>
            <a:endParaRPr lang="en-GB" sz="2400" dirty="0">
              <a:latin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GB" sz="2400" dirty="0" smtClean="0">
                <a:latin typeface="+mn-lt"/>
              </a:rPr>
              <a:t>Results available online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>
              <a:latin typeface="+mn-lt"/>
            </a:endParaRPr>
          </a:p>
          <a:p>
            <a:endParaRPr lang="en-GB" sz="2000" cap="all" dirty="0" smtClean="0">
              <a:latin typeface="+mn-lt"/>
            </a:endParaRPr>
          </a:p>
          <a:p>
            <a:endParaRPr lang="en-GB" sz="2000" b="1" cap="all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260648"/>
            <a:ext cx="321468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708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Case study: A community-based inventory project (Uganda)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0" y="1916832"/>
            <a:ext cx="5184576" cy="4608512"/>
          </a:xfrm>
        </p:spPr>
        <p:txBody>
          <a:bodyPr>
            <a:normAutofit/>
          </a:bodyPr>
          <a:lstStyle/>
          <a:p>
            <a:r>
              <a:rPr lang="en-ZA" dirty="0" smtClean="0"/>
              <a:t>12 Busoga community members trained to identify and inventory elements of intangible heritage in their own community</a:t>
            </a:r>
          </a:p>
          <a:p>
            <a:r>
              <a:rPr lang="en-ZA" dirty="0" smtClean="0"/>
              <a:t>Information gathered will be included in the national ICH inventory for Uganda</a:t>
            </a:r>
            <a:endParaRPr lang="en-Z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7543" y="2348878"/>
            <a:ext cx="2592289" cy="194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5536" y="4437112"/>
            <a:ext cx="26642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err="1" smtClean="0"/>
              <a:t>Busoga</a:t>
            </a:r>
            <a:r>
              <a:rPr lang="en-ZA" dirty="0" smtClean="0"/>
              <a:t> Community practising their interviewing skills for inventorying the intangible heritage </a:t>
            </a:r>
            <a:br>
              <a:rPr lang="en-ZA" dirty="0" smtClean="0"/>
            </a:br>
            <a:r>
              <a:rPr lang="en-ZA" dirty="0" smtClean="0"/>
              <a:t>© Centre for Performing Arts and Culture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Case study: Many </a:t>
            </a:r>
            <a:r>
              <a:rPr lang="en-ZA" dirty="0"/>
              <a:t>i</a:t>
            </a:r>
            <a:r>
              <a:rPr lang="en-ZA" dirty="0" smtClean="0"/>
              <a:t>nventories and a Registry (Brazil)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0" y="1916832"/>
            <a:ext cx="5184576" cy="4608512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Institutional and legal infrastructure for ICH research and inventorying since the 1950s</a:t>
            </a:r>
          </a:p>
          <a:p>
            <a:r>
              <a:rPr lang="en-ZA" dirty="0" smtClean="0"/>
              <a:t>Numerous inventories, a National Inventory and a Registry</a:t>
            </a:r>
          </a:p>
          <a:p>
            <a:r>
              <a:rPr lang="en-ZA" dirty="0" smtClean="0"/>
              <a:t>Strong emphasis on community participation and consent</a:t>
            </a:r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19379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Case study: A national inventory (Indonesia)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0" y="1916832"/>
            <a:ext cx="5184576" cy="4608512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Grew out of a cultural mapping project from the 1990s</a:t>
            </a:r>
          </a:p>
          <a:p>
            <a:r>
              <a:rPr lang="en-ZA" dirty="0" smtClean="0"/>
              <a:t>Use of government employees across the country to collect data</a:t>
            </a:r>
          </a:p>
          <a:p>
            <a:r>
              <a:rPr lang="en-ZA" dirty="0"/>
              <a:t>Online data checking by experts</a:t>
            </a:r>
          </a:p>
          <a:p>
            <a:r>
              <a:rPr lang="en-ZA" dirty="0" smtClean="0"/>
              <a:t>Centralized </a:t>
            </a:r>
            <a:r>
              <a:rPr lang="en-ZA" dirty="0"/>
              <a:t>data </a:t>
            </a:r>
            <a:r>
              <a:rPr lang="en-ZA" dirty="0" smtClean="0"/>
              <a:t>storage and </a:t>
            </a:r>
            <a:r>
              <a:rPr lang="en-ZA" dirty="0"/>
              <a:t>management </a:t>
            </a:r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26536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186766" cy="1085836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3600" b="1" dirty="0" smtClean="0"/>
              <a:t>In this presentation... </a:t>
            </a:r>
            <a:endParaRPr sz="3600" b="1" dirty="0" smtClean="0"/>
          </a:p>
        </p:txBody>
      </p:sp>
      <p:sp>
        <p:nvSpPr>
          <p:cNvPr id="6146" name="Rectangle 7"/>
          <p:cNvSpPr>
            <a:spLocks noGrp="1" noChangeArrowheads="1"/>
          </p:cNvSpPr>
          <p:nvPr>
            <p:ph idx="1"/>
          </p:nvPr>
        </p:nvSpPr>
        <p:spPr>
          <a:xfrm>
            <a:off x="3995738" y="2420938"/>
            <a:ext cx="4691062" cy="4176712"/>
          </a:xfrm>
        </p:spPr>
        <p:txBody>
          <a:bodyPr/>
          <a:lstStyle/>
          <a:p>
            <a:pPr lvl="0"/>
            <a:r>
              <a:rPr lang="en-GB" sz="2800" dirty="0"/>
              <a:t>Why inventories are needed </a:t>
            </a:r>
          </a:p>
          <a:p>
            <a:pPr lvl="0"/>
            <a:r>
              <a:rPr lang="en-GB" sz="2800" dirty="0"/>
              <a:t>What the Convention says about inventorying</a:t>
            </a:r>
          </a:p>
          <a:p>
            <a:pPr lvl="0"/>
            <a:r>
              <a:rPr lang="en-US" sz="2800" dirty="0" smtClean="0"/>
              <a:t>Planning inventorying projects</a:t>
            </a:r>
            <a:endParaRPr lang="en-ZA" sz="2800" dirty="0" smtClean="0"/>
          </a:p>
          <a:p>
            <a:pPr lvl="0"/>
            <a:r>
              <a:rPr lang="en-GB" sz="2800" dirty="0" smtClean="0"/>
              <a:t>Examples </a:t>
            </a:r>
            <a:r>
              <a:rPr lang="en-GB" sz="2800" dirty="0"/>
              <a:t>of inventorying processes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260648"/>
            <a:ext cx="321468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Case study: A community-driven inventory (Estonia)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1916832"/>
            <a:ext cx="4320480" cy="4608512"/>
          </a:xfrm>
        </p:spPr>
        <p:txBody>
          <a:bodyPr>
            <a:normAutofit fontScale="85000" lnSpcReduction="10000"/>
          </a:bodyPr>
          <a:lstStyle/>
          <a:p>
            <a:r>
              <a:rPr lang="en-ZA" dirty="0" smtClean="0"/>
              <a:t>Community members with specialist skills manage inventory project after initial consultations with national working group</a:t>
            </a:r>
          </a:p>
          <a:p>
            <a:r>
              <a:rPr lang="en-ZA" dirty="0" smtClean="0"/>
              <a:t>Community organizations and schools get involved</a:t>
            </a:r>
          </a:p>
          <a:p>
            <a:r>
              <a:rPr lang="en-ZA" dirty="0" smtClean="0"/>
              <a:t>ICH database managed by a </a:t>
            </a:r>
            <a:r>
              <a:rPr lang="en-ZA" dirty="0"/>
              <a:t>central </a:t>
            </a:r>
            <a:r>
              <a:rPr lang="en-ZA" dirty="0" smtClean="0"/>
              <a:t>state agency for ICH</a:t>
            </a:r>
          </a:p>
          <a:p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5085184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err="1" smtClean="0"/>
              <a:t>Kartin</a:t>
            </a:r>
            <a:r>
              <a:rPr lang="en-ZA" dirty="0" smtClean="0"/>
              <a:t> </a:t>
            </a:r>
            <a:r>
              <a:rPr lang="en-ZA" dirty="0" err="1" smtClean="0"/>
              <a:t>Lember</a:t>
            </a:r>
            <a:r>
              <a:rPr lang="en-ZA" dirty="0" smtClean="0"/>
              <a:t> weaving traditional skirt fabric on </a:t>
            </a:r>
            <a:r>
              <a:rPr lang="en-ZA" dirty="0" err="1" smtClean="0"/>
              <a:t>Hiiumaa</a:t>
            </a:r>
            <a:r>
              <a:rPr lang="en-ZA" dirty="0" smtClean="0"/>
              <a:t> (c) </a:t>
            </a:r>
            <a:r>
              <a:rPr lang="en-ZA" dirty="0" err="1" smtClean="0"/>
              <a:t>Helgi</a:t>
            </a:r>
            <a:r>
              <a:rPr lang="en-ZA" dirty="0" smtClean="0"/>
              <a:t> </a:t>
            </a:r>
            <a:r>
              <a:rPr lang="en-ZA" dirty="0" err="1" smtClean="0"/>
              <a:t>Pollo</a:t>
            </a:r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3528" y="2420888"/>
            <a:ext cx="3703320" cy="246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1730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491880" y="414338"/>
            <a:ext cx="5152086" cy="1085836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3600" b="1" dirty="0" smtClean="0"/>
              <a:t>Why inventories</a:t>
            </a:r>
            <a:endParaRPr sz="3600" b="1" dirty="0" smtClean="0"/>
          </a:p>
        </p:txBody>
      </p:sp>
      <p:sp>
        <p:nvSpPr>
          <p:cNvPr id="7170" name="Rectangle 7"/>
          <p:cNvSpPr>
            <a:spLocks noGrp="1" noChangeArrowheads="1"/>
          </p:cNvSpPr>
          <p:nvPr>
            <p:ph idx="1"/>
          </p:nvPr>
        </p:nvSpPr>
        <p:spPr>
          <a:xfrm>
            <a:off x="3995738" y="2420938"/>
            <a:ext cx="4968750" cy="4248422"/>
          </a:xfrm>
        </p:spPr>
        <p:txBody>
          <a:bodyPr/>
          <a:lstStyle/>
          <a:p>
            <a:pPr eaLnBrk="1" hangingPunct="1"/>
            <a:r>
              <a:rPr lang="en-US" dirty="0" smtClean="0"/>
              <a:t>Assist in safeguarding</a:t>
            </a:r>
          </a:p>
          <a:p>
            <a:pPr eaLnBrk="1" hangingPunct="1"/>
            <a:r>
              <a:rPr lang="en-US" dirty="0" smtClean="0"/>
              <a:t>Assist in awareness raising</a:t>
            </a:r>
          </a:p>
          <a:p>
            <a:r>
              <a:rPr lang="en-US" dirty="0" smtClean="0"/>
              <a:t>Build trust and communication</a:t>
            </a:r>
          </a:p>
          <a:p>
            <a:r>
              <a:rPr lang="en-US" dirty="0" smtClean="0"/>
              <a:t>Required </a:t>
            </a:r>
            <a:r>
              <a:rPr lang="en-US" dirty="0"/>
              <a:t>under the Convention</a:t>
            </a:r>
          </a:p>
          <a:p>
            <a:pPr eaLnBrk="1" hangingPunct="1"/>
            <a:endParaRPr lang="en-US" sz="28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260648"/>
            <a:ext cx="321468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635896" y="414338"/>
            <a:ext cx="5008070" cy="1085836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4000" b="1" dirty="0" smtClean="0"/>
              <a:t>Identify w</a:t>
            </a:r>
            <a:r>
              <a:rPr sz="4000" b="1" dirty="0" smtClean="0"/>
              <a:t>ith the participation of communities</a:t>
            </a:r>
          </a:p>
        </p:txBody>
      </p:sp>
      <p:sp>
        <p:nvSpPr>
          <p:cNvPr id="9218" name="Rectangle 7"/>
          <p:cNvSpPr>
            <a:spLocks noGrp="1" noChangeArrowheads="1"/>
          </p:cNvSpPr>
          <p:nvPr>
            <p:ph idx="1"/>
          </p:nvPr>
        </p:nvSpPr>
        <p:spPr>
          <a:xfrm>
            <a:off x="3132138" y="2293938"/>
            <a:ext cx="5554662" cy="39211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sz="2400" b="1" dirty="0" smtClean="0"/>
              <a:t>Article 11b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Each State Party shall …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identify and define the ICH present in its territory, 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with the participation of communities, groups and relevant non-governmental organizations.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260648"/>
            <a:ext cx="321468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>
          <a:xfrm>
            <a:off x="3635896" y="414338"/>
            <a:ext cx="5008070" cy="1085836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4000" b="1" dirty="0" smtClean="0"/>
              <a:t>With a view to safeguarding</a:t>
            </a:r>
          </a:p>
        </p:txBody>
      </p:sp>
      <p:sp>
        <p:nvSpPr>
          <p:cNvPr id="8194" name="Rectangle 7"/>
          <p:cNvSpPr>
            <a:spLocks noGrp="1" noChangeArrowheads="1"/>
          </p:cNvSpPr>
          <p:nvPr>
            <p:ph idx="1"/>
          </p:nvPr>
        </p:nvSpPr>
        <p:spPr>
          <a:xfrm>
            <a:off x="2843213" y="2293938"/>
            <a:ext cx="5843587" cy="3921125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GB" sz="2400" b="1" dirty="0" smtClean="0"/>
              <a:t>Article 12</a:t>
            </a:r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400" dirty="0" smtClean="0"/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dirty="0" smtClean="0"/>
              <a:t>	To ensure identification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with a view to safeguarding</a:t>
            </a:r>
            <a:r>
              <a:rPr lang="en-US" sz="2400" dirty="0" smtClean="0"/>
              <a:t>, </a:t>
            </a:r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dirty="0" smtClean="0"/>
              <a:t>	each State Party shall draw up, </a:t>
            </a:r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dirty="0" smtClean="0"/>
              <a:t>	in a manner geared to its own situation,</a:t>
            </a:r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dirty="0" smtClean="0"/>
              <a:t>	one or more inventories </a:t>
            </a:r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dirty="0" smtClean="0"/>
              <a:t>	of the intangible cultural heritage present in its territory. 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alphaLcParenBoth"/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260648"/>
            <a:ext cx="321468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Case study: Estonian knitting and weaving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6136" y="1124744"/>
            <a:ext cx="2890664" cy="52565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ZA" dirty="0" smtClean="0"/>
              <a:t>What to inventory,</a:t>
            </a:r>
          </a:p>
          <a:p>
            <a:pPr>
              <a:buNone/>
            </a:pPr>
            <a:r>
              <a:rPr lang="en-ZA" dirty="0" smtClean="0"/>
              <a:t>What to safeguard?</a:t>
            </a:r>
          </a:p>
          <a:p>
            <a:pPr>
              <a:buNone/>
            </a:pPr>
            <a:endParaRPr lang="en-ZA" dirty="0" smtClean="0"/>
          </a:p>
          <a:p>
            <a:r>
              <a:rPr lang="en-ZA" dirty="0" smtClean="0"/>
              <a:t>Traditional knitted and woven products</a:t>
            </a:r>
          </a:p>
          <a:p>
            <a:r>
              <a:rPr lang="en-ZA" dirty="0" smtClean="0"/>
              <a:t>Skills to create traditional products</a:t>
            </a:r>
          </a:p>
          <a:p>
            <a:r>
              <a:rPr lang="en-ZA" dirty="0" smtClean="0"/>
              <a:t>Skills to use and develop traditional patterns (even in new products)</a:t>
            </a:r>
            <a:endParaRPr lang="en-ZA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551723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Soft toys made in Estonia using traditional patterns</a:t>
            </a:r>
            <a:endParaRPr lang="en-ZA" dirty="0"/>
          </a:p>
        </p:txBody>
      </p:sp>
      <p:pic>
        <p:nvPicPr>
          <p:cNvPr id="1027" name="Picture 3" descr="W:\2010\Estonia sept\pics from small camera 22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-10058400" y="-7543800"/>
            <a:ext cx="7802880" cy="5852160"/>
          </a:xfrm>
          <a:prstGeom prst="rect">
            <a:avLst/>
          </a:prstGeom>
          <a:noFill/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3528" y="1628800"/>
            <a:ext cx="5328592" cy="3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857620" y="414338"/>
            <a:ext cx="4786346" cy="1371588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4000" b="1" dirty="0" smtClean="0"/>
              <a:t>Access to the element</a:t>
            </a:r>
            <a:endParaRPr sz="4000" b="1" dirty="0" smtClean="0"/>
          </a:p>
        </p:txBody>
      </p:sp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067175" y="2286000"/>
            <a:ext cx="4619625" cy="4143375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GB" sz="2400" b="1" dirty="0" smtClean="0"/>
              <a:t>Article 13.d.ii</a:t>
            </a:r>
            <a:endParaRPr lang="fr-FR" sz="2400" b="1" dirty="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GB" sz="2400" b="1" dirty="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GB" sz="2400" dirty="0" smtClean="0"/>
              <a:t>Each State Party shall endeavour to </a:t>
            </a:r>
            <a:r>
              <a:rPr lang="en-ZA" sz="2400" dirty="0" smtClean="0"/>
              <a:t>adopt (…) measures aimed at ensuring access to the ICH,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ZA" sz="2400" dirty="0" smtClean="0"/>
              <a:t>while respecting customary practices governing access to specific aspects of it</a:t>
            </a:r>
            <a:endParaRPr lang="en-GB" sz="2400" dirty="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sz="2400" dirty="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260648"/>
            <a:ext cx="321468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912" y="274638"/>
            <a:ext cx="4906888" cy="1642194"/>
          </a:xfrm>
        </p:spPr>
        <p:txBody>
          <a:bodyPr>
            <a:noAutofit/>
          </a:bodyPr>
          <a:lstStyle/>
          <a:p>
            <a:r>
              <a:rPr lang="en-GB" sz="2800" b="1" dirty="0"/>
              <a:t>Example: The Australian Institute of Aboriginal and Torres Strait Islander Studies</a:t>
            </a:r>
            <a:endParaRPr lang="en-Z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832" y="2276872"/>
            <a:ext cx="5626968" cy="42484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Code of ethics for researchers</a:t>
            </a:r>
          </a:p>
          <a:p>
            <a:r>
              <a:rPr lang="en-US" dirty="0" smtClean="0"/>
              <a:t>Enforces customary limitations on access to indigenous intangible </a:t>
            </a:r>
            <a:r>
              <a:rPr lang="en-US" dirty="0"/>
              <a:t>heritage </a:t>
            </a:r>
            <a:r>
              <a:rPr lang="en-US" dirty="0" smtClean="0"/>
              <a:t>databases</a:t>
            </a:r>
          </a:p>
          <a:p>
            <a:r>
              <a:rPr lang="en-US" dirty="0" smtClean="0"/>
              <a:t>Requires users to respect cultural sensitivities</a:t>
            </a:r>
          </a:p>
          <a:p>
            <a:r>
              <a:rPr lang="en-US" dirty="0" smtClean="0"/>
              <a:t>P</a:t>
            </a:r>
            <a:r>
              <a:rPr lang="en-ZA" dirty="0" smtClean="0"/>
              <a:t>rotocols allow indigenous control over access to sensitive items</a:t>
            </a:r>
            <a:endParaRPr lang="en-ZA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260648"/>
            <a:ext cx="321468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>
          <a:xfrm>
            <a:off x="3635896" y="414338"/>
            <a:ext cx="5008070" cy="1085836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Leeway and restrictions</a:t>
            </a:r>
          </a:p>
        </p:txBody>
      </p:sp>
      <p:sp>
        <p:nvSpPr>
          <p:cNvPr id="8194" name="Rectangle 7"/>
          <p:cNvSpPr>
            <a:spLocks noGrp="1" noChangeArrowheads="1"/>
          </p:cNvSpPr>
          <p:nvPr>
            <p:ph idx="1"/>
          </p:nvPr>
        </p:nvSpPr>
        <p:spPr>
          <a:xfrm>
            <a:off x="2843213" y="2293938"/>
            <a:ext cx="5843587" cy="3921125"/>
          </a:xfrm>
        </p:spPr>
        <p:txBody>
          <a:bodyPr>
            <a:noAutofit/>
          </a:bodyPr>
          <a:lstStyle/>
          <a:p>
            <a:pPr marL="514350" indent="-514350" eaLnBrk="1" hangingPunct="1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4F81BD"/>
                </a:solidFill>
              </a:rPr>
              <a:t>Leeway</a:t>
            </a:r>
          </a:p>
          <a:p>
            <a:pPr>
              <a:lnSpc>
                <a:spcPct val="90000"/>
              </a:lnSpc>
            </a:pPr>
            <a:r>
              <a:rPr lang="en-US" sz="2400" i="1" dirty="0" smtClean="0"/>
              <a:t>in a manner geared to its own situation.</a:t>
            </a:r>
          </a:p>
          <a:p>
            <a:pPr marL="514350" indent="-514350" eaLnBrk="1" hangingPunct="1">
              <a:lnSpc>
                <a:spcPct val="90000"/>
              </a:lnSpc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Restrictions</a:t>
            </a:r>
          </a:p>
          <a:p>
            <a:pPr>
              <a:lnSpc>
                <a:spcPct val="90000"/>
              </a:lnSpc>
            </a:pPr>
            <a:r>
              <a:rPr lang="en-US" sz="2400" i="1" dirty="0" smtClean="0"/>
              <a:t>identification </a:t>
            </a:r>
            <a:r>
              <a:rPr lang="en-US" sz="2400" i="1" dirty="0"/>
              <a:t>and definition o</a:t>
            </a:r>
            <a:r>
              <a:rPr lang="en-US" sz="2400" i="1" dirty="0" smtClean="0"/>
              <a:t>f the </a:t>
            </a:r>
            <a:r>
              <a:rPr lang="en-US" sz="2400" i="1" dirty="0"/>
              <a:t>ICH present in its territory;</a:t>
            </a:r>
          </a:p>
          <a:p>
            <a:pPr>
              <a:lnSpc>
                <a:spcPct val="90000"/>
              </a:lnSpc>
            </a:pPr>
            <a:r>
              <a:rPr lang="en-US" sz="2400" i="1" dirty="0" smtClean="0"/>
              <a:t>with </a:t>
            </a:r>
            <a:r>
              <a:rPr lang="en-US" sz="2400" i="1" dirty="0"/>
              <a:t>communities, groups, NGOs</a:t>
            </a:r>
            <a:r>
              <a:rPr lang="en-US" sz="2400" i="1" dirty="0" smtClean="0"/>
              <a:t>;</a:t>
            </a:r>
          </a:p>
          <a:p>
            <a:pPr>
              <a:lnSpc>
                <a:spcPct val="90000"/>
              </a:lnSpc>
            </a:pPr>
            <a:r>
              <a:rPr lang="en-US" sz="2400" i="1" dirty="0" smtClean="0"/>
              <a:t>with a view to safeguarding;</a:t>
            </a:r>
          </a:p>
          <a:p>
            <a:pPr>
              <a:lnSpc>
                <a:spcPct val="90000"/>
              </a:lnSpc>
            </a:pPr>
            <a:r>
              <a:rPr lang="en-US" sz="2400" i="1" dirty="0" smtClean="0"/>
              <a:t>respecting customary practices governing access; </a:t>
            </a:r>
          </a:p>
          <a:p>
            <a:pPr>
              <a:lnSpc>
                <a:spcPct val="90000"/>
              </a:lnSpc>
            </a:pPr>
            <a:r>
              <a:rPr lang="en-US" sz="2400" i="1" dirty="0" smtClean="0"/>
              <a:t>to be regularly updated.</a:t>
            </a:r>
          </a:p>
          <a:p>
            <a:pPr>
              <a:lnSpc>
                <a:spcPct val="90000"/>
              </a:lnSpc>
            </a:pPr>
            <a:r>
              <a:rPr lang="en-US" sz="2400" i="1" dirty="0" smtClean="0"/>
              <a:t>to be reported about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260648"/>
            <a:ext cx="321468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5657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5677</TotalTime>
  <Words>735</Words>
  <Application>Microsoft Office PowerPoint</Application>
  <PresentationFormat>On-screen Show (4:3)</PresentationFormat>
  <Paragraphs>146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Inventorying  Intangible Cultural Heritage  IMP 5.6</vt:lpstr>
      <vt:lpstr>In this presentation... </vt:lpstr>
      <vt:lpstr>Why inventories</vt:lpstr>
      <vt:lpstr>Identify with the participation of communities</vt:lpstr>
      <vt:lpstr>With a view to safeguarding</vt:lpstr>
      <vt:lpstr>Case study: Estonian knitting and weaving</vt:lpstr>
      <vt:lpstr>Access to the element</vt:lpstr>
      <vt:lpstr>Example: The Australian Institute of Aboriginal and Torres Strait Islander Studies</vt:lpstr>
      <vt:lpstr>Leeway and restrictions</vt:lpstr>
      <vt:lpstr>Purposes and outcomes</vt:lpstr>
      <vt:lpstr>From Inventories to Nominations</vt:lpstr>
      <vt:lpstr>Planning inventorying projects: basic tasks</vt:lpstr>
      <vt:lpstr>Designing inventorying projects: many questions</vt:lpstr>
      <vt:lpstr>Advice from UNESCO?</vt:lpstr>
      <vt:lpstr>Slide 15</vt:lpstr>
      <vt:lpstr>Slide 16</vt:lpstr>
      <vt:lpstr>Case study: A community-based inventory project (Uganda)</vt:lpstr>
      <vt:lpstr>Case study: Many inventories and a Registry (Brazil)</vt:lpstr>
      <vt:lpstr>Case study: A national inventory (Indonesia)</vt:lpstr>
      <vt:lpstr>Case study: A community-driven inventory (Estonia)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 Proschan</dc:creator>
  <cp:lastModifiedBy>Harriet</cp:lastModifiedBy>
  <cp:revision>449</cp:revision>
  <dcterms:created xsi:type="dcterms:W3CDTF">2005-02-22T14:41:20Z</dcterms:created>
  <dcterms:modified xsi:type="dcterms:W3CDTF">2011-05-16T13:28:30Z</dcterms:modified>
</cp:coreProperties>
</file>